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72" r:id="rId4"/>
    <p:sldId id="260" r:id="rId5"/>
    <p:sldId id="267" r:id="rId6"/>
    <p:sldId id="261" r:id="rId7"/>
    <p:sldId id="262" r:id="rId8"/>
    <p:sldId id="263" r:id="rId9"/>
    <p:sldId id="264" r:id="rId10"/>
    <p:sldId id="271" r:id="rId11"/>
    <p:sldId id="265" r:id="rId12"/>
    <p:sldId id="268" r:id="rId13"/>
    <p:sldId id="269" r:id="rId14"/>
  </p:sldIdLst>
  <p:sldSz cx="12192000" cy="6858000"/>
  <p:notesSz cx="6797675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767EE-9EC6-4B72-A7C3-52F2B6458C68}" type="datetimeFigureOut">
              <a:rPr lang="pt-BR" smtClean="0"/>
              <a:t>22/11/2018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654A3-DBB8-4FA6-8A0C-824C1C84A3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618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D10EC-E2EA-4C13-9EFC-DC156B720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246F09-512C-47E5-BB0A-07BD21E15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AF0526-A25D-4D4B-9E17-C61B2421A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8CFEC-65D0-4626-BCD3-527EB53CA06E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AE643-947F-45B5-B52B-510182BC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342F68-E8D2-4A7B-A056-E9F14D82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4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59150-A561-4EE7-816D-77427D0D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EA890C-6AEF-43AA-849D-86DC9F457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A0721E-211A-4BDF-815C-E8AE0446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2899-8B66-4973-8B05-7A3DC78A89C7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3A2054-0EEE-4C51-83DE-FD44F32A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67106-949A-4C31-A783-B29547D6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57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5659FA-7BD6-4D7A-A53B-091B54D434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2DE548-0076-441F-A6EF-B59599928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41F1E9-16E4-42B0-B057-6A06BB18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1E03F-2BEB-48AD-A29A-E07ADBA76431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746F81-1CC4-4498-8874-8E78CB188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1167FD-B8D1-41C6-8AED-7976338F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63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54FDB-7191-4EEE-A5EF-C362668B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2801FB-773E-4425-94C9-02EC602F8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D0F784-476D-48AE-9518-36C69CDA5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D239E-E127-4D3D-A714-85D56CD3B636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D51581-3A51-41F0-9236-166F9253E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12D470-D3F5-44DD-BBCA-A616FC10E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79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BBE92-B1C6-4FE5-AE4E-354CC152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A7A419-2F67-4A64-B031-A98396842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BAE6A9-E043-4690-A7AE-E76C3E75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D1312-E754-49FA-B70B-8C0DEBA3B2C7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38CF7A-FC5D-4A4F-B4FC-ED442919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34E11D-4D7A-4B4E-8D9A-6811736F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15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8A2AA-EDDF-4D4F-9F60-C86B8D0D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D5E364-19BF-47A0-BD93-42126BB77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E3892F-F98E-4EAC-8756-DADA3E56B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08D281-15F4-463E-8DF7-C264DA746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F7BD-F4AC-4D48-8ABA-5EE99760B75C}" type="datetime1">
              <a:rPr lang="pt-BR" smtClean="0"/>
              <a:t>22/11/2018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307989-D55D-42A3-8F8C-6657B2C7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ACEA1F1-95BE-4BBB-9AE3-0BD1C02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97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1BE88-74C5-4096-BE46-7E02BFF9C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620CEF-281F-4DF4-B314-DFFDB38A0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8428C6-40A2-4932-8C17-C76D4AAF8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BEF41E0-BF2A-4D1C-9805-C47E5A9C3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F2C08C6-0CF9-49BF-A8E5-B178C8469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70B7D16-1294-4F96-A514-E345D004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B181-956C-476A-9FB1-E5AF271C6DE3}" type="datetime1">
              <a:rPr lang="pt-BR" smtClean="0"/>
              <a:t>22/11/2018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8F6152E-9B0B-49CE-A0D2-675EAF69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A94CFD-50DD-4625-81BA-49C64154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85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EC76E-6D1A-4C53-94F4-C98FE12A2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D1AD95E-F83D-4FBC-AEB9-A9B33F441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1204-39C6-4999-B1CC-4CFD58C7C380}" type="datetime1">
              <a:rPr lang="pt-BR" smtClean="0"/>
              <a:t>22/11/2018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110353-EC13-4C68-BA79-A9DD99CD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C39756D-5E6E-4495-8BA8-D1B0A93B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6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F53341-43D5-4024-A081-1043AE8D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DC9F-B566-48E9-B9C3-F96FA7D2B697}" type="datetime1">
              <a:rPr lang="pt-BR" smtClean="0"/>
              <a:t>22/11/2018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5D8173-8654-4B6C-BF8B-82E43D86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AD08EF-FCDE-4F6D-B0B0-D9552909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04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B10CE-CF0C-474A-BC73-BC97EF3A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FD9A44-F744-4F0F-ABF4-C7B39FF87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B68741-EC09-4A30-9230-98908DD72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5E3712-B31F-47E2-B494-F49A7A6B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4561-1A3A-4AD5-A860-493BE1321A12}" type="datetime1">
              <a:rPr lang="pt-BR" smtClean="0"/>
              <a:t>22/11/2018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6C4DE3-7395-4E20-B3A4-44E6CB91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501937-96A6-42BB-B301-CBE9CC3D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1917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6221C-0B9D-4930-91AC-60DD4F9AA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2DC072-20F7-4CD0-9396-C8883C163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3A7316-EE77-4518-86BE-DA9ACBB6B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3231EA-BBB9-4187-9B0F-B7105479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64E0A-D684-4415-BA3C-3931FC96F489}" type="datetime1">
              <a:rPr lang="pt-BR" smtClean="0"/>
              <a:t>22/11/2018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3B5022-0DD6-4DB3-BDEA-ED14C87C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22512D-C361-47CF-B711-FA52F8E3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84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C92DEE9-A1DB-4B80-911A-148B70EE7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5AA656-943C-41FD-A78E-7F35AFA7C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1E80E0-6368-4C69-B7C3-544D1D620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99FF3-502C-4B01-937C-55DFB2B496DA}" type="datetime1">
              <a:rPr lang="pt-BR" smtClean="0"/>
              <a:t>22/11/2018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7ECFD9-26D4-455C-BE79-1B3751A5B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169511-8A79-4CE8-88D9-AD248B4BA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35789-82B8-489A-A548-B9D1925873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31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400F5-DC23-45D5-BDF8-AA0CF69AE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437" y="1499858"/>
            <a:ext cx="9144000" cy="4196856"/>
          </a:xfrm>
        </p:spPr>
        <p:txBody>
          <a:bodyPr>
            <a:normAutofit fontScale="90000"/>
          </a:bodyPr>
          <a:lstStyle/>
          <a:p>
            <a:r>
              <a:rPr lang="pt-BR" dirty="0"/>
              <a:t>VERSAO DA HOME </a:t>
            </a:r>
            <a:r>
              <a:rPr lang="pt-BR" i="1" u="sng" dirty="0">
                <a:solidFill>
                  <a:srgbClr val="FF0000"/>
                </a:solidFill>
              </a:rPr>
              <a:t>EMPRESTIMOS</a:t>
            </a:r>
            <a:br>
              <a:rPr lang="pt-BR" i="1" u="sng" dirty="0">
                <a:solidFill>
                  <a:srgbClr val="FF0000"/>
                </a:solidFill>
              </a:rPr>
            </a:br>
            <a:br>
              <a:rPr lang="pt-BR" i="1" u="sng" dirty="0">
                <a:solidFill>
                  <a:srgbClr val="FF0000"/>
                </a:solidFill>
              </a:rPr>
            </a:br>
            <a:r>
              <a:rPr lang="pt-BR" i="1" u="sng" dirty="0">
                <a:solidFill>
                  <a:srgbClr val="FF0000"/>
                </a:solidFill>
              </a:rPr>
              <a:t>22/11/18</a:t>
            </a:r>
            <a:br>
              <a:rPr lang="pt-BR" i="1" u="sng" dirty="0">
                <a:solidFill>
                  <a:srgbClr val="FF0000"/>
                </a:solidFill>
              </a:rPr>
            </a:br>
            <a:br>
              <a:rPr lang="pt-BR" i="1" u="sng" dirty="0">
                <a:solidFill>
                  <a:srgbClr val="FF0000"/>
                </a:solidFill>
              </a:rPr>
            </a:br>
            <a:br>
              <a:rPr lang="pt-BR" i="1" u="sng" dirty="0">
                <a:solidFill>
                  <a:srgbClr val="FF0000"/>
                </a:solidFill>
              </a:rPr>
            </a:br>
            <a:br>
              <a:rPr lang="pt-BR" sz="900" i="1" u="sng" dirty="0">
                <a:solidFill>
                  <a:srgbClr val="FF0000"/>
                </a:solidFill>
              </a:rPr>
            </a:br>
            <a:br>
              <a:rPr lang="pt-BR" sz="900" i="1" u="sng" dirty="0">
                <a:solidFill>
                  <a:srgbClr val="FF0000"/>
                </a:solidFill>
              </a:rPr>
            </a:br>
            <a:endParaRPr lang="pt-BR" i="1" u="sng" dirty="0">
              <a:solidFill>
                <a:srgbClr val="FF0000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49ABD7-4A97-4C8F-97D5-643CE1622D0F}"/>
              </a:ext>
            </a:extLst>
          </p:cNvPr>
          <p:cNvSpPr/>
          <p:nvPr/>
        </p:nvSpPr>
        <p:spPr>
          <a:xfrm>
            <a:off x="482832" y="359828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pt-BR" i="1" u="sng" dirty="0">
                <a:solidFill>
                  <a:srgbClr val="FF0000"/>
                </a:solidFill>
              </a:rPr>
            </a:br>
            <a:r>
              <a:rPr lang="pt-BR" i="1" u="sng" dirty="0">
                <a:solidFill>
                  <a:srgbClr val="FF0000"/>
                </a:solidFill>
              </a:rPr>
              <a:t>Paginas diferentes da HOME INVESTIDOR:</a:t>
            </a:r>
          </a:p>
          <a:p>
            <a:endParaRPr lang="pt-BR" i="1" u="sng" dirty="0">
              <a:solidFill>
                <a:srgbClr val="FF0000"/>
              </a:solidFill>
            </a:endParaRPr>
          </a:p>
          <a:p>
            <a:r>
              <a:rPr lang="pt-BR" i="1" u="sng" dirty="0">
                <a:solidFill>
                  <a:srgbClr val="FF0000"/>
                </a:solidFill>
              </a:rPr>
              <a:t>2</a:t>
            </a:r>
          </a:p>
          <a:p>
            <a:r>
              <a:rPr lang="pt-BR" i="1" u="sng" dirty="0">
                <a:solidFill>
                  <a:srgbClr val="FF0000"/>
                </a:solidFill>
              </a:rPr>
              <a:t>4</a:t>
            </a:r>
          </a:p>
          <a:p>
            <a:r>
              <a:rPr lang="pt-BR" i="1" u="sng" dirty="0">
                <a:solidFill>
                  <a:srgbClr val="FF0000"/>
                </a:solidFill>
              </a:rPr>
              <a:t>10</a:t>
            </a:r>
          </a:p>
          <a:p>
            <a:endParaRPr lang="pt-BR" i="1" u="sng" dirty="0">
              <a:solidFill>
                <a:srgbClr val="FF0000"/>
              </a:solidFill>
            </a:endParaRPr>
          </a:p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24BC772-228F-4FD2-9AEF-3DBB0D13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45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32C4-F114-44EE-BF37-E2A6D736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F59BF-632C-4123-9E8E-2A496D88E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778BE-431C-4D78-8272-EB52FF7A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69"/>
            <a:ext cx="12192000" cy="6477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F96CDF0-E7E1-4337-8AB0-43F81A7E1504}"/>
              </a:ext>
            </a:extLst>
          </p:cNvPr>
          <p:cNvSpPr/>
          <p:nvPr/>
        </p:nvSpPr>
        <p:spPr>
          <a:xfrm>
            <a:off x="3411415" y="1529862"/>
            <a:ext cx="5468816" cy="504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BB00D8-9723-46E9-96B4-C1A30263393B}"/>
              </a:ext>
            </a:extLst>
          </p:cNvPr>
          <p:cNvSpPr/>
          <p:nvPr/>
        </p:nvSpPr>
        <p:spPr>
          <a:xfrm>
            <a:off x="3106615" y="5421923"/>
            <a:ext cx="5468816" cy="504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64A688-4F63-41DD-B2F0-29AB2A8487E6}"/>
              </a:ext>
            </a:extLst>
          </p:cNvPr>
          <p:cNvSpPr/>
          <p:nvPr/>
        </p:nvSpPr>
        <p:spPr>
          <a:xfrm>
            <a:off x="2054047" y="2751932"/>
            <a:ext cx="2280139" cy="2533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Rendimentos acima de </a:t>
            </a:r>
          </a:p>
          <a:p>
            <a:pPr algn="ctr"/>
            <a:r>
              <a:rPr lang="pt-BR" b="1" dirty="0"/>
              <a:t>R$ 10 mil mês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E59A77A-4681-42FF-9ECE-AEC53F36B078}"/>
              </a:ext>
            </a:extLst>
          </p:cNvPr>
          <p:cNvSpPr/>
          <p:nvPr/>
        </p:nvSpPr>
        <p:spPr>
          <a:xfrm>
            <a:off x="7903109" y="2677965"/>
            <a:ext cx="2280139" cy="2533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Receita anual:</a:t>
            </a:r>
          </a:p>
          <a:p>
            <a:pPr algn="ctr"/>
            <a:r>
              <a:rPr lang="pt-BR" b="1"/>
              <a:t>&gt; R$ 5 Milhões</a:t>
            </a:r>
            <a:endParaRPr lang="pt-BR" b="1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4C131B7-EA18-475A-8250-5F0000A3F512}"/>
              </a:ext>
            </a:extLst>
          </p:cNvPr>
          <p:cNvSpPr/>
          <p:nvPr/>
        </p:nvSpPr>
        <p:spPr>
          <a:xfrm>
            <a:off x="4744072" y="1529862"/>
            <a:ext cx="1359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8546">
              <a:defRPr/>
            </a:pPr>
            <a:r>
              <a:rPr lang="pt-BR" b="1" dirty="0">
                <a:solidFill>
                  <a:srgbClr val="253364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Condições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45DAE3-AC95-4F8D-BDFB-B08B581774C2}"/>
              </a:ext>
            </a:extLst>
          </p:cNvPr>
          <p:cNvSpPr txBox="1"/>
          <p:nvPr/>
        </p:nvSpPr>
        <p:spPr>
          <a:xfrm>
            <a:off x="31751" y="189105"/>
            <a:ext cx="16128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SLIDE 8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7853F59-D38A-473D-8F8B-640B3AC7F043}"/>
              </a:ext>
            </a:extLst>
          </p:cNvPr>
          <p:cNvSpPr/>
          <p:nvPr/>
        </p:nvSpPr>
        <p:spPr>
          <a:xfrm>
            <a:off x="1423849" y="2033954"/>
            <a:ext cx="9204557" cy="3892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3D32FBB-4B1E-4F14-987C-F1C29ADA2DB3}"/>
              </a:ext>
            </a:extLst>
          </p:cNvPr>
          <p:cNvSpPr/>
          <p:nvPr/>
        </p:nvSpPr>
        <p:spPr>
          <a:xfrm>
            <a:off x="969159" y="2573776"/>
            <a:ext cx="451138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58595B"/>
                </a:solidFill>
                <a:effectLst/>
                <a:latin typeface="Lato"/>
              </a:rPr>
              <a:t> Não precisa vender ou sair do imóvel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58595B"/>
              </a:solidFill>
              <a:effectLst/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58595B"/>
                </a:solidFill>
                <a:effectLst/>
                <a:latin typeface="Lato"/>
              </a:rPr>
              <a:t> Empréstimo para PF ou PJ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58595B"/>
              </a:solidFill>
              <a:effectLst/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58595B"/>
                </a:solidFill>
                <a:effectLst/>
                <a:latin typeface="Lato"/>
              </a:rPr>
              <a:t> Aceitamos imóveis residenciais ou comerciais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58595B"/>
              </a:solidFill>
              <a:effectLst/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58595B"/>
                </a:solidFill>
                <a:effectLst/>
                <a:latin typeface="Lato"/>
              </a:rPr>
              <a:t> Análise sem burocracia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CE1E55D-9EB1-4713-BB9E-09A3DC4BEC6A}"/>
              </a:ext>
            </a:extLst>
          </p:cNvPr>
          <p:cNvSpPr/>
          <p:nvPr/>
        </p:nvSpPr>
        <p:spPr>
          <a:xfrm>
            <a:off x="6103740" y="2586060"/>
            <a:ext cx="479872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58595B"/>
                </a:solidFill>
                <a:effectLst/>
                <a:latin typeface="Lato"/>
              </a:rPr>
              <a:t> Valor mínimo do imóvel: R$200.000,00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58595B"/>
              </a:solidFill>
              <a:effectLst/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58595B"/>
                </a:solidFill>
                <a:effectLst/>
                <a:latin typeface="Lato"/>
              </a:rPr>
              <a:t> Valor mínimo do crédito: R$50.000,00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58595B"/>
              </a:solidFill>
              <a:effectLst/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58595B"/>
                </a:solidFill>
                <a:effectLst/>
                <a:latin typeface="Lato"/>
              </a:rPr>
              <a:t> Taxas prefixadas a partir de 1,2% a.m.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58595B"/>
              </a:solidFill>
              <a:effectLst/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58595B"/>
                </a:solidFill>
                <a:effectLst/>
                <a:latin typeface="Lato"/>
              </a:rPr>
              <a:t> Prazo para pagar de até 60 meses</a:t>
            </a:r>
          </a:p>
          <a:p>
            <a:pPr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58595B"/>
              </a:solidFill>
              <a:effectLst/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58595B"/>
                </a:solidFill>
                <a:effectLst/>
                <a:latin typeface="Lato"/>
              </a:rPr>
              <a:t> Empréstimos de até 50% do valor do imóvel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F218A03-36FC-493C-A7DF-F9D5AE12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91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361BD-6040-4DFE-87A2-064666B4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5E99FE-38AA-418E-9FB6-6DFCC85F8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A7D641-12DF-46D1-914D-25A882E4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A147039-3D33-47EB-901E-1CB02DA678A4}"/>
              </a:ext>
            </a:extLst>
          </p:cNvPr>
          <p:cNvSpPr/>
          <p:nvPr/>
        </p:nvSpPr>
        <p:spPr>
          <a:xfrm>
            <a:off x="1145930" y="1441938"/>
            <a:ext cx="9900139" cy="484163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DE50A21-CD59-4DF8-B11D-0532317BAE79}"/>
              </a:ext>
            </a:extLst>
          </p:cNvPr>
          <p:cNvSpPr/>
          <p:nvPr/>
        </p:nvSpPr>
        <p:spPr>
          <a:xfrm>
            <a:off x="4273993" y="1441694"/>
            <a:ext cx="3644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58546">
              <a:defRPr/>
            </a:pPr>
            <a:r>
              <a:rPr lang="pt-BR" b="1" dirty="0">
                <a:solidFill>
                  <a:srgbClr val="253364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Perguntas?</a:t>
            </a:r>
          </a:p>
          <a:p>
            <a:pPr algn="ctr" defTabSz="858546">
              <a:defRPr/>
            </a:pPr>
            <a:r>
              <a:rPr lang="pt-BR" dirty="0">
                <a:solidFill>
                  <a:srgbClr val="253364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Veja as perguntas mais frequentes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F05D25-02F5-45D6-952E-711F4E5D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9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7224F-DE53-4139-A3A5-83729003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075551-7BF6-430D-8855-E8ABF1AD1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FBF66D-ADE9-498B-955D-B177569C0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9234B4-D293-45B4-B4F8-485ACD1157F5}"/>
              </a:ext>
            </a:extLst>
          </p:cNvPr>
          <p:cNvSpPr txBox="1"/>
          <p:nvPr/>
        </p:nvSpPr>
        <p:spPr>
          <a:xfrm>
            <a:off x="4644781" y="2971414"/>
            <a:ext cx="2412512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OCULTAR – NÃO IREMOS UTILIZAR POR ENQUANTO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2B6636-07AF-4BBB-A805-8EF0C660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95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4C7F0-F956-44ED-9D9A-FD3D88514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0EE2D-EB77-4BF0-B72C-6D69BCAAB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D4FCBC-E216-448F-8CFE-DC6466D59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2DDF7C-DF2E-498F-87A0-F45C3E381445}"/>
              </a:ext>
            </a:extLst>
          </p:cNvPr>
          <p:cNvSpPr txBox="1"/>
          <p:nvPr/>
        </p:nvSpPr>
        <p:spPr>
          <a:xfrm>
            <a:off x="1032091" y="4507293"/>
            <a:ext cx="1178170" cy="769441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</a:rPr>
              <a:t>OCULTAR ESTE BOTAO – NÃO IREMOS UTILIZAR POR ENQUANTO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159A9F-69C1-43F4-8C17-8554EDFFA82F}"/>
              </a:ext>
            </a:extLst>
          </p:cNvPr>
          <p:cNvSpPr txBox="1"/>
          <p:nvPr/>
        </p:nvSpPr>
        <p:spPr>
          <a:xfrm>
            <a:off x="4004236" y="3683973"/>
            <a:ext cx="1564274" cy="249299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ysClr val="windowText" lastClr="000000"/>
                </a:solidFill>
              </a:rPr>
              <a:t>Sobre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O que fazemos?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Tipos de empréstimos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Perguntas frequentes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Fale conosco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Termos e condições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Trabalhe conosco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215F98-A1BB-44FE-9075-83D07990DE5E}"/>
              </a:ext>
            </a:extLst>
          </p:cNvPr>
          <p:cNvSpPr txBox="1"/>
          <p:nvPr/>
        </p:nvSpPr>
        <p:spPr>
          <a:xfrm>
            <a:off x="7818030" y="3678128"/>
            <a:ext cx="1286250" cy="221599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ysClr val="windowText" lastClr="000000"/>
                </a:solidFill>
              </a:rPr>
              <a:t>Para investidores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Faca seu cadastro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8C501A-894C-44F8-B8E8-BB84618147C9}"/>
              </a:ext>
            </a:extLst>
          </p:cNvPr>
          <p:cNvSpPr txBox="1"/>
          <p:nvPr/>
        </p:nvSpPr>
        <p:spPr>
          <a:xfrm>
            <a:off x="10355041" y="4861235"/>
            <a:ext cx="63568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Excluir</a:t>
            </a:r>
          </a:p>
          <a:p>
            <a:r>
              <a:rPr lang="pt-BR" sz="1200" dirty="0">
                <a:solidFill>
                  <a:srgbClr val="FF0000"/>
                </a:solidFill>
              </a:rPr>
              <a:t>Esses dois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53443D-1F82-4DE1-BC5C-20FDD7C158C9}"/>
              </a:ext>
            </a:extLst>
          </p:cNvPr>
          <p:cNvSpPr txBox="1"/>
          <p:nvPr/>
        </p:nvSpPr>
        <p:spPr>
          <a:xfrm>
            <a:off x="5797134" y="3663669"/>
            <a:ext cx="1839030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ysClr val="windowText" lastClr="000000"/>
                </a:solidFill>
              </a:rPr>
              <a:t>Para você ou sua empresa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r>
              <a:rPr lang="pt-BR" sz="1200" dirty="0">
                <a:solidFill>
                  <a:sysClr val="windowText" lastClr="000000"/>
                </a:solidFill>
              </a:rPr>
              <a:t>Simule um empréstimo</a:t>
            </a:r>
          </a:p>
          <a:p>
            <a:r>
              <a:rPr lang="pt-BR" sz="1200" dirty="0">
                <a:solidFill>
                  <a:sysClr val="windowText" lastClr="000000"/>
                </a:solidFill>
              </a:rPr>
              <a:t>Solicite o empréstimo</a:t>
            </a: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  <a:p>
            <a:endParaRPr lang="pt-BR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DC3292D1-7280-460B-8EA8-37805748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56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588638F6-8C2D-4539-9E48-FF572513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685"/>
            <a:ext cx="12192000" cy="647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CEA884-297B-480F-AE8D-680F66964AE2}"/>
              </a:ext>
            </a:extLst>
          </p:cNvPr>
          <p:cNvSpPr txBox="1"/>
          <p:nvPr/>
        </p:nvSpPr>
        <p:spPr>
          <a:xfrm>
            <a:off x="152400" y="649301"/>
            <a:ext cx="12074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LOGO REMS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67F8E3-6FDE-4597-A597-AED71CEF46C1}"/>
              </a:ext>
            </a:extLst>
          </p:cNvPr>
          <p:cNvSpPr txBox="1"/>
          <p:nvPr/>
        </p:nvSpPr>
        <p:spPr>
          <a:xfrm>
            <a:off x="3048049" y="2149565"/>
            <a:ext cx="56226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Uma nova opção de empréstimo com garantia de imóveis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AA750CE-D0A7-4E95-A11F-C0FC800CFEAB}"/>
              </a:ext>
            </a:extLst>
          </p:cNvPr>
          <p:cNvSpPr txBox="1"/>
          <p:nvPr/>
        </p:nvSpPr>
        <p:spPr>
          <a:xfrm>
            <a:off x="5100999" y="3786804"/>
            <a:ext cx="17918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QUERO SIMULAR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E431B1-0F9A-4A40-B9ED-2E342B25C0F5}"/>
              </a:ext>
            </a:extLst>
          </p:cNvPr>
          <p:cNvSpPr txBox="1"/>
          <p:nvPr/>
        </p:nvSpPr>
        <p:spPr>
          <a:xfrm>
            <a:off x="8784844" y="5333549"/>
            <a:ext cx="24427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Seja financiado diretamente</a:t>
            </a:r>
            <a:br>
              <a:rPr lang="pt-BR" dirty="0">
                <a:solidFill>
                  <a:srgbClr val="FF0000"/>
                </a:solidFill>
              </a:rPr>
            </a:br>
            <a:r>
              <a:rPr lang="pt-BR" dirty="0">
                <a:solidFill>
                  <a:srgbClr val="FF0000"/>
                </a:solidFill>
              </a:rPr>
              <a:t>por investidores.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4678BD-117F-4E69-8A89-6112795E3AAA}"/>
              </a:ext>
            </a:extLst>
          </p:cNvPr>
          <p:cNvSpPr txBox="1"/>
          <p:nvPr/>
        </p:nvSpPr>
        <p:spPr>
          <a:xfrm>
            <a:off x="1566526" y="5146428"/>
            <a:ext cx="244279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Taxas prefixadas menores do que as oferecidas pelos bancos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865DBD-FEBA-4AE0-8F19-6B24125E06DA}"/>
              </a:ext>
            </a:extLst>
          </p:cNvPr>
          <p:cNvSpPr txBox="1"/>
          <p:nvPr/>
        </p:nvSpPr>
        <p:spPr>
          <a:xfrm>
            <a:off x="4775519" y="5007929"/>
            <a:ext cx="244279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Soluções para quitar dívidas, fluxo de caixa ou investir no seu negócio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084A2F7-A4C7-4EEC-BCD1-9AEA1537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39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EFA0-38D4-46E5-800F-0120C5B6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16B7A3-8E70-4A4E-BD73-D58E3F40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F1C668-4D02-4F19-8505-97BB2A901DCE}"/>
              </a:ext>
            </a:extLst>
          </p:cNvPr>
          <p:cNvSpPr txBox="1"/>
          <p:nvPr/>
        </p:nvSpPr>
        <p:spPr>
          <a:xfrm>
            <a:off x="6140692" y="3429000"/>
            <a:ext cx="521310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b="1" dirty="0">
                <a:solidFill>
                  <a:srgbClr val="6A6A6A"/>
                </a:solidFill>
                <a:latin typeface="arial" panose="020B0604020202020204" pitchFamily="34" charset="0"/>
              </a:rPr>
              <a:t>Somos um Marketplace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 de Credito e Investimento Coletivo </a:t>
            </a:r>
            <a:r>
              <a:rPr lang="pt-BR" b="1" dirty="0">
                <a:solidFill>
                  <a:srgbClr val="545454"/>
                </a:solidFill>
                <a:latin typeface="arial" panose="020B0604020202020204" pitchFamily="34" charset="0"/>
              </a:rPr>
              <a:t>especializado no Segmento Imobiliário 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(</a:t>
            </a:r>
            <a:r>
              <a:rPr lang="pt-BR" dirty="0" err="1">
                <a:solidFill>
                  <a:srgbClr val="545454"/>
                </a:solidFill>
                <a:latin typeface="arial" panose="020B0604020202020204" pitchFamily="34" charset="0"/>
              </a:rPr>
              <a:t>Peer-to-Peer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545454"/>
                </a:solidFill>
                <a:latin typeface="arial" panose="020B0604020202020204" pitchFamily="34" charset="0"/>
              </a:rPr>
              <a:t>Lending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) rápido, seguro, transparente e online. </a:t>
            </a:r>
          </a:p>
          <a:p>
            <a:endParaRPr lang="pt-BR" dirty="0">
              <a:solidFill>
                <a:srgbClr val="333333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9341371-6A4B-4AAE-9C28-AD78163C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" y="0"/>
            <a:ext cx="12192000" cy="6477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AED779E-8FA4-4505-BBC4-5D84B2A82EA6}"/>
              </a:ext>
            </a:extLst>
          </p:cNvPr>
          <p:cNvSpPr txBox="1"/>
          <p:nvPr/>
        </p:nvSpPr>
        <p:spPr>
          <a:xfrm>
            <a:off x="1558561" y="1931368"/>
            <a:ext cx="77489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Incluir esta figura... Esta salva na pasta: </a:t>
            </a:r>
            <a:r>
              <a:rPr lang="pt-BR" dirty="0" err="1">
                <a:solidFill>
                  <a:srgbClr val="FF0000"/>
                </a:solidFill>
              </a:rPr>
              <a:t>assets</a:t>
            </a:r>
            <a:r>
              <a:rPr lang="pt-BR" dirty="0">
                <a:solidFill>
                  <a:srgbClr val="FF0000"/>
                </a:solidFill>
              </a:rPr>
              <a:t>/</a:t>
            </a:r>
            <a:r>
              <a:rPr lang="pt-BR" dirty="0" err="1">
                <a:solidFill>
                  <a:srgbClr val="FF0000"/>
                </a:solidFill>
              </a:rPr>
              <a:t>img</a:t>
            </a:r>
            <a:r>
              <a:rPr lang="pt-BR" dirty="0">
                <a:solidFill>
                  <a:srgbClr val="FF0000"/>
                </a:solidFill>
              </a:rPr>
              <a:t>/imagemlayout1.png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BA6BC6B-43DA-4D71-858A-F7CCE9370B32}"/>
              </a:ext>
            </a:extLst>
          </p:cNvPr>
          <p:cNvSpPr/>
          <p:nvPr/>
        </p:nvSpPr>
        <p:spPr>
          <a:xfrm>
            <a:off x="627185" y="2373923"/>
            <a:ext cx="5632938" cy="39379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ADF855E-302D-4098-A4C0-E824585D8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4" y="2889702"/>
            <a:ext cx="4395985" cy="2498868"/>
          </a:xfr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435CFABC-B548-4843-AA3D-7E6CD679011E}"/>
              </a:ext>
            </a:extLst>
          </p:cNvPr>
          <p:cNvSpPr/>
          <p:nvPr/>
        </p:nvSpPr>
        <p:spPr>
          <a:xfrm>
            <a:off x="1062131" y="1833155"/>
            <a:ext cx="687252" cy="86604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C2537A-A7BE-487F-850A-9BCFAAE5A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934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EFA0-38D4-46E5-800F-0120C5B6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9A4A5-41A6-4E85-8769-7B5574EA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FEFC8A-17B8-42C6-8AC2-CD439A8B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AF2C76-28A3-43F5-9D76-542D5E4DEBD4}"/>
              </a:ext>
            </a:extLst>
          </p:cNvPr>
          <p:cNvSpPr txBox="1"/>
          <p:nvPr/>
        </p:nvSpPr>
        <p:spPr>
          <a:xfrm>
            <a:off x="431554" y="2772655"/>
            <a:ext cx="5213108" cy="33369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dirty="0">
                <a:solidFill>
                  <a:srgbClr val="6A6A6A"/>
                </a:solidFill>
                <a:latin typeface="arial" panose="020B0604020202020204" pitchFamily="34" charset="0"/>
              </a:rPr>
              <a:t>Uma de nossas premissas e’ a segurança do capital do investidor, e por isso mitigamos os riscos de todas as operações com </a:t>
            </a:r>
            <a:r>
              <a:rPr lang="pt-BR" b="1" u="sng" dirty="0">
                <a:solidFill>
                  <a:srgbClr val="6A6A6A"/>
                </a:solidFill>
                <a:latin typeface="arial" panose="020B0604020202020204" pitchFamily="34" charset="0"/>
              </a:rPr>
              <a:t>Garantias Reais – Imóveis</a:t>
            </a:r>
            <a:r>
              <a:rPr lang="pt-BR" u="sng" dirty="0">
                <a:solidFill>
                  <a:srgbClr val="6A6A6A"/>
                </a:solidFill>
                <a:latin typeface="arial" panose="020B0604020202020204" pitchFamily="34" charset="0"/>
              </a:rPr>
              <a:t>,</a:t>
            </a:r>
            <a:r>
              <a:rPr lang="pt-BR" dirty="0">
                <a:solidFill>
                  <a:srgbClr val="6A6A6A"/>
                </a:solidFill>
                <a:latin typeface="arial" panose="020B0604020202020204" pitchFamily="34" charset="0"/>
              </a:rPr>
              <a:t> além da analise de credito dos tomadores de recursos e acompanhamento da operação ate a sua liquidação.</a:t>
            </a:r>
            <a:endParaRPr lang="pt-BR" dirty="0">
              <a:solidFill>
                <a:srgbClr val="333333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4A66290-FE47-4361-A62F-4CE4BAFC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114"/>
            <a:ext cx="12192000" cy="6477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F680599-FC89-46EB-90B8-3A6782A6837F}"/>
              </a:ext>
            </a:extLst>
          </p:cNvPr>
          <p:cNvSpPr txBox="1"/>
          <p:nvPr/>
        </p:nvSpPr>
        <p:spPr>
          <a:xfrm>
            <a:off x="2722197" y="3563429"/>
            <a:ext cx="5601188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OCULTAR – NÃO IREMOS UTILIZAR POR ENQUANTO NA PAGINA DE EMPRESTIMOS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9B1928-1903-45BA-AF3E-1C5F00E7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56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8694F-7129-4331-918F-15FAC7CC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1E4D5C-28CC-4882-B11D-FC9FCBBF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F1E9CA-B6FB-4AAE-B626-FACD86B2A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93FDF2-44DE-49E2-8CBD-87D54BE6DA72}"/>
              </a:ext>
            </a:extLst>
          </p:cNvPr>
          <p:cNvSpPr txBox="1"/>
          <p:nvPr/>
        </p:nvSpPr>
        <p:spPr>
          <a:xfrm>
            <a:off x="4486520" y="2590414"/>
            <a:ext cx="2412512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OCULTAR – NÃO IREMOS UTILIZAR POR ENQUANTO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96D90B-CA29-49FF-BB42-B36C48D1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77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EFA0-38D4-46E5-800F-0120C5B6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9A4A5-41A6-4E85-8769-7B5574EA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81C156-314F-4338-A927-8BBDD42D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D3DFD80-D885-4601-82FE-A48C6CA733B7}"/>
              </a:ext>
            </a:extLst>
          </p:cNvPr>
          <p:cNvSpPr/>
          <p:nvPr/>
        </p:nvSpPr>
        <p:spPr>
          <a:xfrm>
            <a:off x="4363434" y="2781273"/>
            <a:ext cx="3277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8546">
              <a:defRPr/>
            </a:pPr>
            <a:r>
              <a:rPr lang="pt-BR" b="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Cenário do Crédito no Brasil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C42633A-5A80-4B92-BF16-CF46BF7FDCCC}"/>
              </a:ext>
            </a:extLst>
          </p:cNvPr>
          <p:cNvSpPr/>
          <p:nvPr/>
        </p:nvSpPr>
        <p:spPr>
          <a:xfrm>
            <a:off x="2995246" y="3368280"/>
            <a:ext cx="6201508" cy="16853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370EDEC-533B-44D9-BF5D-53BEF77DB713}"/>
              </a:ext>
            </a:extLst>
          </p:cNvPr>
          <p:cNvSpPr/>
          <p:nvPr/>
        </p:nvSpPr>
        <p:spPr>
          <a:xfrm>
            <a:off x="969241" y="4334498"/>
            <a:ext cx="3045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Cinco bancos concentram 80% do crédito no país </a:t>
            </a:r>
            <a:endParaRPr lang="pt-BR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63740C6-8F19-4188-8F33-A2FBB1E8E03F}"/>
              </a:ext>
            </a:extLst>
          </p:cNvPr>
          <p:cNvSpPr/>
          <p:nvPr/>
        </p:nvSpPr>
        <p:spPr>
          <a:xfrm>
            <a:off x="2854302" y="5563560"/>
            <a:ext cx="2734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Taxa de juros, a Selic, no menor nível histórico</a:t>
            </a:r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8A3CBC9-6A4E-4D2C-9084-7EEA00BD9A95}"/>
              </a:ext>
            </a:extLst>
          </p:cNvPr>
          <p:cNvSpPr/>
          <p:nvPr/>
        </p:nvSpPr>
        <p:spPr>
          <a:xfrm>
            <a:off x="7962631" y="4334498"/>
            <a:ext cx="28443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Bancos registram os maiores lucros entre as empresas de capital aberto. </a:t>
            </a:r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EE1FE3C-B36F-4AA9-9980-7DE8A92890FD}"/>
              </a:ext>
            </a:extLst>
          </p:cNvPr>
          <p:cNvSpPr/>
          <p:nvPr/>
        </p:nvSpPr>
        <p:spPr>
          <a:xfrm>
            <a:off x="4668364" y="4334498"/>
            <a:ext cx="2419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Spread bancário no Brasil é alto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C8068E0-4F22-4FD9-A509-623FEE6B6664}"/>
              </a:ext>
            </a:extLst>
          </p:cNvPr>
          <p:cNvSpPr/>
          <p:nvPr/>
        </p:nvSpPr>
        <p:spPr>
          <a:xfrm>
            <a:off x="6516448" y="5568473"/>
            <a:ext cx="2419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33333"/>
                </a:solidFill>
              </a:rPr>
              <a:t>Investidores procuram alternativas após a queda de juros</a:t>
            </a:r>
            <a:endParaRPr lang="pt-BR" dirty="0"/>
          </a:p>
        </p:txBody>
      </p:sp>
      <p:pic>
        <p:nvPicPr>
          <p:cNvPr id="26" name="Picture 2" descr="Receber dinheiro icon">
            <a:extLst>
              <a:ext uri="{FF2B5EF4-FFF2-40B4-BE49-F238E27FC236}">
                <a16:creationId xmlns:a16="http://schemas.microsoft.com/office/drawing/2014/main" id="{0FC1DCAD-DFA5-4140-A286-E2D046A39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73" y="3062607"/>
            <a:ext cx="1131390" cy="11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GrÃ¡fico de linha icon">
            <a:extLst>
              <a:ext uri="{FF2B5EF4-FFF2-40B4-BE49-F238E27FC236}">
                <a16:creationId xmlns:a16="http://schemas.microsoft.com/office/drawing/2014/main" id="{29E0E332-BCD9-4978-B481-FB057464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66" y="3146058"/>
            <a:ext cx="1047939" cy="104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GrÃ¡fico negativo icon">
            <a:extLst>
              <a:ext uri="{FF2B5EF4-FFF2-40B4-BE49-F238E27FC236}">
                <a16:creationId xmlns:a16="http://schemas.microsoft.com/office/drawing/2014/main" id="{F481697C-1597-42FD-9671-A5843FEB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063" y="454249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Moedas icon">
            <a:extLst>
              <a:ext uri="{FF2B5EF4-FFF2-40B4-BE49-F238E27FC236}">
                <a16:creationId xmlns:a16="http://schemas.microsoft.com/office/drawing/2014/main" id="{FAE56D71-10DC-4546-B7BE-B5B15C4A1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61" y="324149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 descr="Para veterano icon">
            <a:extLst>
              <a:ext uri="{FF2B5EF4-FFF2-40B4-BE49-F238E27FC236}">
                <a16:creationId xmlns:a16="http://schemas.microsoft.com/office/drawing/2014/main" id="{9A07634B-C92E-4708-B2F6-2AB712911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56" y="4684534"/>
            <a:ext cx="879026" cy="87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FE9A08-CB56-4BBC-9BCA-45DA2A91F1A4}"/>
              </a:ext>
            </a:extLst>
          </p:cNvPr>
          <p:cNvSpPr txBox="1"/>
          <p:nvPr/>
        </p:nvSpPr>
        <p:spPr>
          <a:xfrm>
            <a:off x="131041" y="2931363"/>
            <a:ext cx="161289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Manter o fundo original roxo e incluir essas figuras e textos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F5BBB6D-4AB5-4ADA-B442-38ADB1D92F1D}"/>
              </a:ext>
            </a:extLst>
          </p:cNvPr>
          <p:cNvSpPr txBox="1"/>
          <p:nvPr/>
        </p:nvSpPr>
        <p:spPr>
          <a:xfrm>
            <a:off x="-77422" y="5430979"/>
            <a:ext cx="2228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/>
              <a:t>Fontes: G1, BACEN, Estadão, Reuters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668D7B6-BA05-41BE-B524-449198C0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917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9106C32-3322-476E-995A-1FD3D7767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AB479584-F400-4189-8B7C-D5078E1CD68D}"/>
              </a:ext>
            </a:extLst>
          </p:cNvPr>
          <p:cNvSpPr txBox="1"/>
          <p:nvPr/>
        </p:nvSpPr>
        <p:spPr>
          <a:xfrm>
            <a:off x="4967166" y="2844225"/>
            <a:ext cx="266455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NO SLIDE 8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FAE1447-9DB5-4BFE-BC62-3E3A8575F4AA}"/>
              </a:ext>
            </a:extLst>
          </p:cNvPr>
          <p:cNvSpPr txBox="1"/>
          <p:nvPr/>
        </p:nvSpPr>
        <p:spPr>
          <a:xfrm>
            <a:off x="4545137" y="4982901"/>
            <a:ext cx="334449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NO SLIDE 9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5E1B1B3-F4AC-4E98-9DE5-9F5647A0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90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22DD43-4653-4DFE-B05D-B65FDC2C33CA}"/>
              </a:ext>
            </a:extLst>
          </p:cNvPr>
          <p:cNvSpPr txBox="1"/>
          <p:nvPr/>
        </p:nvSpPr>
        <p:spPr>
          <a:xfrm>
            <a:off x="31751" y="0"/>
            <a:ext cx="16128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SLIDE 8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28E2A75-3144-4E91-A713-4A76AF2484E8}"/>
              </a:ext>
            </a:extLst>
          </p:cNvPr>
          <p:cNvSpPr/>
          <p:nvPr/>
        </p:nvSpPr>
        <p:spPr>
          <a:xfrm>
            <a:off x="4831817" y="215443"/>
            <a:ext cx="195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8546">
              <a:defRPr/>
            </a:pPr>
            <a:r>
              <a:rPr lang="pt-BR" b="1" dirty="0">
                <a:solidFill>
                  <a:srgbClr val="253364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O Que Fazemos?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44410C1-209F-4570-83EA-FD1C1FC3833C}"/>
              </a:ext>
            </a:extLst>
          </p:cNvPr>
          <p:cNvSpPr/>
          <p:nvPr/>
        </p:nvSpPr>
        <p:spPr>
          <a:xfrm>
            <a:off x="1808284" y="609531"/>
            <a:ext cx="857543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BR" sz="1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ctr"/>
            <a:r>
              <a:rPr lang="pt-BR" sz="2000" b="1" dirty="0">
                <a:latin typeface="Calibri" panose="020F0502020204030204" pitchFamily="34" charset="0"/>
              </a:rPr>
              <a:t>Conectamos pessoas e empresas `a procura de credito com investidores e instituições com dinheiro para emprestar  </a:t>
            </a:r>
          </a:p>
          <a:p>
            <a:pPr algn="ctr"/>
            <a:endParaRPr lang="pt-BR" sz="2000" b="1" dirty="0">
              <a:latin typeface="Calibri" panose="020F0502020204030204" pitchFamily="34" charset="0"/>
            </a:endParaRPr>
          </a:p>
          <a:p>
            <a:pPr algn="ctr"/>
            <a:r>
              <a:rPr lang="pt-BR" sz="2000" b="1" dirty="0">
                <a:latin typeface="Calibri" panose="020F0502020204030204" pitchFamily="34" charset="0"/>
              </a:rPr>
              <a:t>Os dois lados saem ganhando: as pessoas e empresas pagam taxas menores e os investidores ganham retornos maiores. </a:t>
            </a:r>
            <a:endParaRPr lang="pt-BR" sz="20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BADF1D6-627A-4DF1-BCD9-F59DF1ED9DC4}"/>
              </a:ext>
            </a:extLst>
          </p:cNvPr>
          <p:cNvSpPr/>
          <p:nvPr/>
        </p:nvSpPr>
        <p:spPr>
          <a:xfrm>
            <a:off x="1027858" y="4046605"/>
            <a:ext cx="40540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Retornos maiores sobre os investimentos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Sem taxa de administração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Possibilidade de analisar o risco e a garantia de cada operação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dirty="0">
              <a:solidFill>
                <a:srgbClr val="333333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Transparência, segurança e controle dos investimentos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6920D7-63A6-434A-9F9D-712AE7E8DAED}"/>
              </a:ext>
            </a:extLst>
          </p:cNvPr>
          <p:cNvSpPr/>
          <p:nvPr/>
        </p:nvSpPr>
        <p:spPr>
          <a:xfrm>
            <a:off x="7440381" y="4046605"/>
            <a:ext cx="455818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Taxas de juros menores do que as oferecidas pelos bancos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Menos burocracia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600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rgbClr val="333333"/>
                </a:solidFill>
              </a:rPr>
              <a:t>Acesso a uma nova fonte de captação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133F694-CF89-4368-850E-FAD3FDB3923C}"/>
              </a:ext>
            </a:extLst>
          </p:cNvPr>
          <p:cNvSpPr/>
          <p:nvPr/>
        </p:nvSpPr>
        <p:spPr>
          <a:xfrm>
            <a:off x="5180657" y="4737651"/>
            <a:ext cx="197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u="sng" dirty="0">
                <a:solidFill>
                  <a:srgbClr val="13239D"/>
                </a:solidFill>
              </a:rPr>
              <a:t>Ambos acessam taxas melhores</a:t>
            </a:r>
            <a:endParaRPr lang="pt-BR" b="1" i="0" u="sng" dirty="0">
              <a:solidFill>
                <a:srgbClr val="13239D"/>
              </a:solidFill>
              <a:effectLst/>
            </a:endParaRPr>
          </a:p>
        </p:txBody>
      </p:sp>
      <p:pic>
        <p:nvPicPr>
          <p:cNvPr id="10" name="Picture 4" descr="FÃ¡brica icon">
            <a:extLst>
              <a:ext uri="{FF2B5EF4-FFF2-40B4-BE49-F238E27FC236}">
                <a16:creationId xmlns:a16="http://schemas.microsoft.com/office/drawing/2014/main" id="{6AB33286-FCA5-4462-A2B1-BDC6F49AF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850" y="3010333"/>
            <a:ext cx="894348" cy="8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UsuÃ¡rio homem com cÃ­rculo icon">
            <a:extLst>
              <a:ext uri="{FF2B5EF4-FFF2-40B4-BE49-F238E27FC236}">
                <a16:creationId xmlns:a16="http://schemas.microsoft.com/office/drawing/2014/main" id="{52C74E56-29EE-4268-967A-1715B741D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146" y="2536559"/>
            <a:ext cx="913518" cy="91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inheiro na mÃ£o icon">
            <a:extLst>
              <a:ext uri="{FF2B5EF4-FFF2-40B4-BE49-F238E27FC236}">
                <a16:creationId xmlns:a16="http://schemas.microsoft.com/office/drawing/2014/main" id="{463AC669-B51B-4E69-A2B9-2ED683EFE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47" y="2639489"/>
            <a:ext cx="1180681" cy="11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456C36A6-08C7-4FA6-9135-F9C315209E4B}"/>
              </a:ext>
            </a:extLst>
          </p:cNvPr>
          <p:cNvSpPr/>
          <p:nvPr/>
        </p:nvSpPr>
        <p:spPr>
          <a:xfrm>
            <a:off x="4174487" y="2888699"/>
            <a:ext cx="3843025" cy="91470"/>
          </a:xfrm>
          <a:prstGeom prst="rightArrow">
            <a:avLst>
              <a:gd name="adj1" fmla="val 50000"/>
              <a:gd name="adj2" fmla="val 1856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839EA84-24AD-47B6-8457-43BB6D92C113}"/>
              </a:ext>
            </a:extLst>
          </p:cNvPr>
          <p:cNvSpPr/>
          <p:nvPr/>
        </p:nvSpPr>
        <p:spPr>
          <a:xfrm rot="10800000">
            <a:off x="4174487" y="3440956"/>
            <a:ext cx="3843025" cy="91470"/>
          </a:xfrm>
          <a:prstGeom prst="rightArrow">
            <a:avLst>
              <a:gd name="adj1" fmla="val 50000"/>
              <a:gd name="adj2" fmla="val 18567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0ED6A91-976A-4475-84FD-B1A58FD05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85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F32C4-F114-44EE-BF37-E2A6D736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F59BF-632C-4123-9E8E-2A496D88E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3778BE-431C-4D78-8272-EB52FF7A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F96CDF0-E7E1-4337-8AB0-43F81A7E1504}"/>
              </a:ext>
            </a:extLst>
          </p:cNvPr>
          <p:cNvSpPr/>
          <p:nvPr/>
        </p:nvSpPr>
        <p:spPr>
          <a:xfrm>
            <a:off x="3411415" y="1529862"/>
            <a:ext cx="5468816" cy="504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BB00D8-9723-46E9-96B4-C1A30263393B}"/>
              </a:ext>
            </a:extLst>
          </p:cNvPr>
          <p:cNvSpPr/>
          <p:nvPr/>
        </p:nvSpPr>
        <p:spPr>
          <a:xfrm>
            <a:off x="3106615" y="5421923"/>
            <a:ext cx="5468816" cy="504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F64A688-4F63-41DD-B2F0-29AB2A8487E6}"/>
              </a:ext>
            </a:extLst>
          </p:cNvPr>
          <p:cNvSpPr/>
          <p:nvPr/>
        </p:nvSpPr>
        <p:spPr>
          <a:xfrm>
            <a:off x="2054047" y="2751932"/>
            <a:ext cx="2280139" cy="2533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Rendimentos acima de </a:t>
            </a:r>
          </a:p>
          <a:p>
            <a:pPr algn="ctr"/>
            <a:r>
              <a:rPr lang="pt-BR" b="1" dirty="0"/>
              <a:t>R$ 10 mil mês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E59A77A-4681-42FF-9ECE-AEC53F36B078}"/>
              </a:ext>
            </a:extLst>
          </p:cNvPr>
          <p:cNvSpPr/>
          <p:nvPr/>
        </p:nvSpPr>
        <p:spPr>
          <a:xfrm>
            <a:off x="7903109" y="2677965"/>
            <a:ext cx="2280139" cy="2533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Receita anual:</a:t>
            </a:r>
          </a:p>
          <a:p>
            <a:pPr algn="ctr"/>
            <a:r>
              <a:rPr lang="pt-BR" b="1"/>
              <a:t>&gt; R$ 5 Milhões</a:t>
            </a:r>
            <a:endParaRPr lang="pt-BR" b="1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4D78CF3-0224-41BF-8DD0-45E5B046A2C8}"/>
              </a:ext>
            </a:extLst>
          </p:cNvPr>
          <p:cNvSpPr/>
          <p:nvPr/>
        </p:nvSpPr>
        <p:spPr>
          <a:xfrm>
            <a:off x="4918773" y="2397492"/>
            <a:ext cx="2280139" cy="25338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C0F5D8-2E13-4186-AE9C-A5B704EFD7C8}"/>
              </a:ext>
            </a:extLst>
          </p:cNvPr>
          <p:cNvSpPr txBox="1"/>
          <p:nvPr/>
        </p:nvSpPr>
        <p:spPr>
          <a:xfrm>
            <a:off x="4678551" y="4878024"/>
            <a:ext cx="2700081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FF0000"/>
                </a:solidFill>
              </a:rPr>
              <a:t>Manter o fundo original roxo nessa caixa</a:t>
            </a:r>
          </a:p>
        </p:txBody>
      </p:sp>
      <p:pic>
        <p:nvPicPr>
          <p:cNvPr id="12" name="Picture 2" descr="UsuÃ¡rio icon">
            <a:extLst>
              <a:ext uri="{FF2B5EF4-FFF2-40B4-BE49-F238E27FC236}">
                <a16:creationId xmlns:a16="http://schemas.microsoft.com/office/drawing/2014/main" id="{96427764-A823-41FD-92FB-132F0BE66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414" y="2613584"/>
            <a:ext cx="952500" cy="952500"/>
          </a:xfrm>
          <a:prstGeom prst="rect">
            <a:avLst/>
          </a:prstGeom>
          <a:solidFill>
            <a:schemeClr val="bg1"/>
          </a:solidFill>
          <a:extLst/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C85F93D-78F8-479C-AB24-5241ADF50ACD}"/>
              </a:ext>
            </a:extLst>
          </p:cNvPr>
          <p:cNvCxnSpPr>
            <a:cxnSpLocks/>
          </p:cNvCxnSpPr>
          <p:nvPr/>
        </p:nvCxnSpPr>
        <p:spPr>
          <a:xfrm>
            <a:off x="2265482" y="4251326"/>
            <a:ext cx="171156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B69356E8-9748-421C-BF9B-A930DAF2C56A}"/>
              </a:ext>
            </a:extLst>
          </p:cNvPr>
          <p:cNvSpPr/>
          <p:nvPr/>
        </p:nvSpPr>
        <p:spPr>
          <a:xfrm>
            <a:off x="2384448" y="3760246"/>
            <a:ext cx="141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/>
              <a:t>Pessoa Física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74CCE43-18F5-469E-9CD7-4572DC4CB64C}"/>
              </a:ext>
            </a:extLst>
          </p:cNvPr>
          <p:cNvSpPr/>
          <p:nvPr/>
        </p:nvSpPr>
        <p:spPr>
          <a:xfrm>
            <a:off x="58614" y="43962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b="1" dirty="0"/>
              <a:t>Rendimentos acima de </a:t>
            </a:r>
          </a:p>
          <a:p>
            <a:pPr algn="ctr"/>
            <a:r>
              <a:rPr lang="pt-BR" sz="1200" b="1" dirty="0"/>
              <a:t>R$ 10 mil mês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4C131B7-EA18-475A-8250-5F0000A3F512}"/>
              </a:ext>
            </a:extLst>
          </p:cNvPr>
          <p:cNvSpPr/>
          <p:nvPr/>
        </p:nvSpPr>
        <p:spPr>
          <a:xfrm>
            <a:off x="4744072" y="1529862"/>
            <a:ext cx="2569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58546">
              <a:defRPr/>
            </a:pPr>
            <a:r>
              <a:rPr lang="pt-BR" b="1" dirty="0">
                <a:solidFill>
                  <a:srgbClr val="253364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rPr>
              <a:t>Tipos de Empréstimos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45DAE3-AC95-4F8D-BDFB-B08B581774C2}"/>
              </a:ext>
            </a:extLst>
          </p:cNvPr>
          <p:cNvSpPr txBox="1"/>
          <p:nvPr/>
        </p:nvSpPr>
        <p:spPr>
          <a:xfrm>
            <a:off x="31751" y="189105"/>
            <a:ext cx="161289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F0000"/>
                </a:solidFill>
              </a:rPr>
              <a:t>SLIDE 9</a:t>
            </a:r>
          </a:p>
        </p:txBody>
      </p:sp>
      <p:pic>
        <p:nvPicPr>
          <p:cNvPr id="21" name="Picture 8" descr="NegÃ³cios icon">
            <a:extLst>
              <a:ext uri="{FF2B5EF4-FFF2-40B4-BE49-F238E27FC236}">
                <a16:creationId xmlns:a16="http://schemas.microsoft.com/office/drawing/2014/main" id="{56E3DF7D-61F2-45A0-9B88-C95827C95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55618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AC223206-1770-41F2-AD29-6A598D14D43A}"/>
              </a:ext>
            </a:extLst>
          </p:cNvPr>
          <p:cNvSpPr/>
          <p:nvPr/>
        </p:nvSpPr>
        <p:spPr>
          <a:xfrm>
            <a:off x="5078899" y="3547842"/>
            <a:ext cx="2156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Empreendedores e Pequenas Empresas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A19D5CE5-383E-473F-8AD5-61BBB38C0AB6}"/>
              </a:ext>
            </a:extLst>
          </p:cNvPr>
          <p:cNvCxnSpPr/>
          <p:nvPr/>
        </p:nvCxnSpPr>
        <p:spPr>
          <a:xfrm>
            <a:off x="5240215" y="4251326"/>
            <a:ext cx="171156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5A0612D-89D7-4D4A-A154-DD1FBBC04270}"/>
              </a:ext>
            </a:extLst>
          </p:cNvPr>
          <p:cNvCxnSpPr/>
          <p:nvPr/>
        </p:nvCxnSpPr>
        <p:spPr>
          <a:xfrm>
            <a:off x="8033238" y="4251326"/>
            <a:ext cx="171156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D0EFC13D-D2E0-4509-A8F2-F64C4B00C127}"/>
              </a:ext>
            </a:extLst>
          </p:cNvPr>
          <p:cNvSpPr/>
          <p:nvPr/>
        </p:nvSpPr>
        <p:spPr>
          <a:xfrm>
            <a:off x="3047999" y="440630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b="1" dirty="0"/>
              <a:t>Receita anual:</a:t>
            </a:r>
          </a:p>
          <a:p>
            <a:pPr algn="ctr"/>
            <a:r>
              <a:rPr lang="pt-BR" sz="1200" b="1" dirty="0"/>
              <a:t>&lt; R$ 5 Milhões</a:t>
            </a:r>
          </a:p>
        </p:txBody>
      </p:sp>
      <p:pic>
        <p:nvPicPr>
          <p:cNvPr id="29" name="Picture 6" descr="Companhia icon">
            <a:extLst>
              <a:ext uri="{FF2B5EF4-FFF2-40B4-BE49-F238E27FC236}">
                <a16:creationId xmlns:a16="http://schemas.microsoft.com/office/drawing/2014/main" id="{6CCC9618-975C-4763-B83B-6D1879E0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229" y="2587911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E2EDE6E4-4763-45B2-85F0-854A2DF1E839}"/>
              </a:ext>
            </a:extLst>
          </p:cNvPr>
          <p:cNvSpPr/>
          <p:nvPr/>
        </p:nvSpPr>
        <p:spPr>
          <a:xfrm>
            <a:off x="5867178" y="32962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pt-BR" b="1" dirty="0"/>
          </a:p>
          <a:p>
            <a:pPr algn="ctr"/>
            <a:r>
              <a:rPr lang="pt-BR" b="1" dirty="0"/>
              <a:t>Médias e Grandes</a:t>
            </a:r>
          </a:p>
          <a:p>
            <a:pPr algn="ctr"/>
            <a:r>
              <a:rPr lang="pt-BR" b="1" dirty="0"/>
              <a:t>Empresas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3BB0DD8-7F53-4992-BEDB-8BD1131744E0}"/>
              </a:ext>
            </a:extLst>
          </p:cNvPr>
          <p:cNvSpPr/>
          <p:nvPr/>
        </p:nvSpPr>
        <p:spPr>
          <a:xfrm>
            <a:off x="5867178" y="441635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200" b="1" dirty="0"/>
              <a:t>Receita anual:</a:t>
            </a:r>
          </a:p>
          <a:p>
            <a:pPr algn="ctr"/>
            <a:r>
              <a:rPr lang="pt-BR" sz="1200" b="1" dirty="0"/>
              <a:t>&gt; R$ 5 Milhões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CB2174F-8397-43FB-860B-5D24AF5B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5789-82B8-489A-A548-B9D19258735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9701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521</Words>
  <Application>Microsoft Office PowerPoint</Application>
  <PresentationFormat>Widescreen</PresentationFormat>
  <Paragraphs>137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Arial</vt:lpstr>
      <vt:lpstr>Calibri</vt:lpstr>
      <vt:lpstr>Calibri Light</vt:lpstr>
      <vt:lpstr>Gadugi</vt:lpstr>
      <vt:lpstr>Lato</vt:lpstr>
      <vt:lpstr>Wingdings</vt:lpstr>
      <vt:lpstr>Tema do Office</vt:lpstr>
      <vt:lpstr>VERSAO DA HOME EMPRESTIMOS  22/11/18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VERSAO EMPRESTIMO</dc:title>
  <dc:creator>Rodrigo Kuhl</dc:creator>
  <cp:lastModifiedBy>Rodrigo Kuhl</cp:lastModifiedBy>
  <cp:revision>10</cp:revision>
  <cp:lastPrinted>2018-11-22T18:13:14Z</cp:lastPrinted>
  <dcterms:created xsi:type="dcterms:W3CDTF">2018-11-22T15:23:40Z</dcterms:created>
  <dcterms:modified xsi:type="dcterms:W3CDTF">2018-11-22T19:23:24Z</dcterms:modified>
</cp:coreProperties>
</file>